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57" r:id="rId4"/>
    <p:sldId id="274" r:id="rId5"/>
    <p:sldId id="273" r:id="rId6"/>
    <p:sldId id="275" r:id="rId7"/>
    <p:sldId id="276" r:id="rId8"/>
    <p:sldId id="264" r:id="rId9"/>
  </p:sldIdLst>
  <p:sldSz cx="12192000" cy="6858000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E54700"/>
    <a:srgbClr val="F8DA5C"/>
    <a:srgbClr val="E6AF00"/>
    <a:srgbClr val="00614A"/>
    <a:srgbClr val="70AD47"/>
    <a:srgbClr val="E34424"/>
    <a:srgbClr val="DA3B00"/>
    <a:srgbClr val="F62F00"/>
    <a:srgbClr val="1E5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249" autoAdjust="0"/>
  </p:normalViewPr>
  <p:slideViewPr>
    <p:cSldViewPr snapToGrid="0">
      <p:cViewPr varScale="1">
        <p:scale>
          <a:sx n="46" d="100"/>
          <a:sy n="46" d="100"/>
        </p:scale>
        <p:origin x="54" y="6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F5437-87EC-4768-B8A4-4EF6C156B1A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A"/>
        </a:p>
      </dgm:t>
    </dgm:pt>
    <dgm:pt modelId="{F5C536CA-8A80-46BE-A3B4-7CB51E2DE266}">
      <dgm:prSet phldrT="[Texte]"/>
      <dgm:spPr/>
      <dgm:t>
        <a:bodyPr/>
        <a:lstStyle/>
        <a:p>
          <a:r>
            <a:rPr lang="fr-CA" dirty="0"/>
            <a:t>243 500 $</a:t>
          </a:r>
        </a:p>
      </dgm:t>
    </dgm:pt>
    <dgm:pt modelId="{F9E84B94-2C7B-4EFE-8A66-DAC14E0F9534}" type="parTrans" cxnId="{F4953CBC-7E45-4F75-B374-74CFEA044C96}">
      <dgm:prSet/>
      <dgm:spPr/>
      <dgm:t>
        <a:bodyPr/>
        <a:lstStyle/>
        <a:p>
          <a:endParaRPr lang="fr-CA"/>
        </a:p>
      </dgm:t>
    </dgm:pt>
    <dgm:pt modelId="{50852AFD-EEA8-42CE-917B-2D8FD200F0F7}" type="sibTrans" cxnId="{F4953CBC-7E45-4F75-B374-74CFEA044C96}">
      <dgm:prSet/>
      <dgm:spPr/>
      <dgm:t>
        <a:bodyPr/>
        <a:lstStyle/>
        <a:p>
          <a:endParaRPr lang="fr-CA"/>
        </a:p>
      </dgm:t>
    </dgm:pt>
    <dgm:pt modelId="{B3801B90-846C-48A0-97F3-6D9D9D1626E3}">
      <dgm:prSet phldrT="[Texte]"/>
      <dgm:spPr/>
      <dgm:t>
        <a:bodyPr/>
        <a:lstStyle/>
        <a:p>
          <a:r>
            <a:rPr lang="fr-CA" dirty="0"/>
            <a:t>Voirie</a:t>
          </a:r>
        </a:p>
      </dgm:t>
    </dgm:pt>
    <dgm:pt modelId="{797E5CDC-3332-4B03-A8F7-01CE866C67F2}" type="parTrans" cxnId="{1052C03A-1EF2-41B9-B419-03432F429C84}">
      <dgm:prSet/>
      <dgm:spPr/>
      <dgm:t>
        <a:bodyPr/>
        <a:lstStyle/>
        <a:p>
          <a:endParaRPr lang="fr-CA"/>
        </a:p>
      </dgm:t>
    </dgm:pt>
    <dgm:pt modelId="{416EC8A1-4113-407F-9868-77AFF4BF44B9}" type="sibTrans" cxnId="{1052C03A-1EF2-41B9-B419-03432F429C84}">
      <dgm:prSet/>
      <dgm:spPr/>
      <dgm:t>
        <a:bodyPr/>
        <a:lstStyle/>
        <a:p>
          <a:endParaRPr lang="fr-CA"/>
        </a:p>
      </dgm:t>
    </dgm:pt>
    <dgm:pt modelId="{929F3EFE-A886-4088-B667-219A14A17EAD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fr-CA" dirty="0"/>
            <a:t>58 500 $</a:t>
          </a:r>
        </a:p>
      </dgm:t>
    </dgm:pt>
    <dgm:pt modelId="{9CC80D46-C12B-4F5C-A8DD-2BF6115CFDC8}" type="parTrans" cxnId="{809DCD9D-0937-4052-A734-62CD0A230B03}">
      <dgm:prSet/>
      <dgm:spPr/>
      <dgm:t>
        <a:bodyPr/>
        <a:lstStyle/>
        <a:p>
          <a:endParaRPr lang="fr-CA"/>
        </a:p>
      </dgm:t>
    </dgm:pt>
    <dgm:pt modelId="{C39FFE2A-AE6A-4DF5-B529-FFEB606AD714}" type="sibTrans" cxnId="{809DCD9D-0937-4052-A734-62CD0A230B03}">
      <dgm:prSet/>
      <dgm:spPr/>
      <dgm:t>
        <a:bodyPr/>
        <a:lstStyle/>
        <a:p>
          <a:endParaRPr lang="fr-CA"/>
        </a:p>
      </dgm:t>
    </dgm:pt>
    <dgm:pt modelId="{876D0CD2-035C-4335-9E4B-4BA6D326B941}">
      <dgm:prSet phldrT="[Texte]"/>
      <dgm:spPr/>
      <dgm:t>
        <a:bodyPr/>
        <a:lstStyle/>
        <a:p>
          <a:r>
            <a:rPr lang="fr-CA" dirty="0"/>
            <a:t>Loisirs</a:t>
          </a:r>
        </a:p>
      </dgm:t>
    </dgm:pt>
    <dgm:pt modelId="{BC2A1A4F-BE63-4396-8DFF-8460DD705528}" type="parTrans" cxnId="{D6D91161-7FFF-43FE-85BF-BF3A22D5C7D5}">
      <dgm:prSet/>
      <dgm:spPr/>
      <dgm:t>
        <a:bodyPr/>
        <a:lstStyle/>
        <a:p>
          <a:endParaRPr lang="fr-CA"/>
        </a:p>
      </dgm:t>
    </dgm:pt>
    <dgm:pt modelId="{A67F571F-D866-41AE-A166-4056DA34DFCF}" type="sibTrans" cxnId="{D6D91161-7FFF-43FE-85BF-BF3A22D5C7D5}">
      <dgm:prSet/>
      <dgm:spPr/>
      <dgm:t>
        <a:bodyPr/>
        <a:lstStyle/>
        <a:p>
          <a:endParaRPr lang="fr-CA"/>
        </a:p>
      </dgm:t>
    </dgm:pt>
    <dgm:pt modelId="{03B0891C-040B-48AB-A5DE-7BC268C7B106}">
      <dgm:prSet phldrT="[Texte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fr-CA" dirty="0"/>
            <a:t>302 000 $</a:t>
          </a:r>
        </a:p>
      </dgm:t>
    </dgm:pt>
    <dgm:pt modelId="{7EAFC277-BF43-430F-89F5-B7244F825626}" type="parTrans" cxnId="{9C43BF7C-0485-451F-87F4-1CC521E4312A}">
      <dgm:prSet/>
      <dgm:spPr/>
      <dgm:t>
        <a:bodyPr/>
        <a:lstStyle/>
        <a:p>
          <a:endParaRPr lang="fr-CA"/>
        </a:p>
      </dgm:t>
    </dgm:pt>
    <dgm:pt modelId="{6314113E-5713-4541-B91A-79FFA6EAB06F}" type="sibTrans" cxnId="{9C43BF7C-0485-451F-87F4-1CC521E4312A}">
      <dgm:prSet/>
      <dgm:spPr/>
      <dgm:t>
        <a:bodyPr/>
        <a:lstStyle/>
        <a:p>
          <a:endParaRPr lang="fr-CA"/>
        </a:p>
      </dgm:t>
    </dgm:pt>
    <dgm:pt modelId="{BB287837-FA1B-4F68-A025-E6DFAE6E3132}" type="pres">
      <dgm:prSet presAssocID="{8BFF5437-87EC-4768-B8A4-4EF6C156B1AE}" presName="Name0" presStyleCnt="0">
        <dgm:presLayoutVars>
          <dgm:dir/>
          <dgm:animLvl val="lvl"/>
          <dgm:resizeHandles val="exact"/>
        </dgm:presLayoutVars>
      </dgm:prSet>
      <dgm:spPr/>
    </dgm:pt>
    <dgm:pt modelId="{30274149-66F0-4648-B841-529549A43367}" type="pres">
      <dgm:prSet presAssocID="{F5C536CA-8A80-46BE-A3B4-7CB51E2DE266}" presName="linNode" presStyleCnt="0"/>
      <dgm:spPr/>
    </dgm:pt>
    <dgm:pt modelId="{35DEA15B-0B03-42BF-A05E-C95CBB5E40FE}" type="pres">
      <dgm:prSet presAssocID="{F5C536CA-8A80-46BE-A3B4-7CB51E2DE266}" presName="parentText" presStyleLbl="node1" presStyleIdx="0" presStyleCnt="3" custLinFactNeighborX="-382" custLinFactNeighborY="89097">
        <dgm:presLayoutVars>
          <dgm:chMax val="1"/>
          <dgm:bulletEnabled val="1"/>
        </dgm:presLayoutVars>
      </dgm:prSet>
      <dgm:spPr/>
    </dgm:pt>
    <dgm:pt modelId="{737BA094-3640-4424-AC1B-E8C5A628914F}" type="pres">
      <dgm:prSet presAssocID="{F5C536CA-8A80-46BE-A3B4-7CB51E2DE266}" presName="descendantText" presStyleLbl="alignAccFollowNode1" presStyleIdx="0" presStyleCnt="2" custLinFactY="13929" custLinFactNeighborY="100000">
        <dgm:presLayoutVars>
          <dgm:bulletEnabled val="1"/>
        </dgm:presLayoutVars>
      </dgm:prSet>
      <dgm:spPr/>
    </dgm:pt>
    <dgm:pt modelId="{906D1C9A-75E4-4385-81C1-D6A124D4E6C8}" type="pres">
      <dgm:prSet presAssocID="{50852AFD-EEA8-42CE-917B-2D8FD200F0F7}" presName="sp" presStyleCnt="0"/>
      <dgm:spPr/>
    </dgm:pt>
    <dgm:pt modelId="{F7A12B13-1175-4AA5-BC63-C9EBC7768D7E}" type="pres">
      <dgm:prSet presAssocID="{929F3EFE-A886-4088-B667-219A14A17EAD}" presName="linNode" presStyleCnt="0"/>
      <dgm:spPr/>
    </dgm:pt>
    <dgm:pt modelId="{C231CFB1-86BE-4165-BCCB-04E6FDE9FAFF}" type="pres">
      <dgm:prSet presAssocID="{929F3EFE-A886-4088-B667-219A14A17EAD}" presName="parentText" presStyleLbl="node1" presStyleIdx="1" presStyleCnt="3" custLinFactY="8623" custLinFactNeighborX="572" custLinFactNeighborY="100000">
        <dgm:presLayoutVars>
          <dgm:chMax val="1"/>
          <dgm:bulletEnabled val="1"/>
        </dgm:presLayoutVars>
      </dgm:prSet>
      <dgm:spPr/>
    </dgm:pt>
    <dgm:pt modelId="{69BBEEF4-5E9A-4803-8A24-5763D9F30288}" type="pres">
      <dgm:prSet presAssocID="{929F3EFE-A886-4088-B667-219A14A17EAD}" presName="descendantText" presStyleLbl="alignAccFollowNode1" presStyleIdx="1" presStyleCnt="2" custLinFactY="10798" custLinFactNeighborY="100000">
        <dgm:presLayoutVars>
          <dgm:bulletEnabled val="1"/>
        </dgm:presLayoutVars>
      </dgm:prSet>
      <dgm:spPr/>
    </dgm:pt>
    <dgm:pt modelId="{C1D81634-55F4-4138-9104-AC6ADA1C3130}" type="pres">
      <dgm:prSet presAssocID="{C39FFE2A-AE6A-4DF5-B529-FFEB606AD714}" presName="sp" presStyleCnt="0"/>
      <dgm:spPr/>
    </dgm:pt>
    <dgm:pt modelId="{86219138-AC4B-4D2C-9094-3FD65D30413A}" type="pres">
      <dgm:prSet presAssocID="{03B0891C-040B-48AB-A5DE-7BC268C7B106}" presName="linNode" presStyleCnt="0"/>
      <dgm:spPr/>
    </dgm:pt>
    <dgm:pt modelId="{D39BDC2D-86A1-42E3-8B96-37EA8735A053}" type="pres">
      <dgm:prSet presAssocID="{03B0891C-040B-48AB-A5DE-7BC268C7B106}" presName="parentText" presStyleLbl="node1" presStyleIdx="2" presStyleCnt="3" custScaleY="81523" custLinFactY="-115208" custLinFactNeighborX="95786" custLinFactNeighborY="-200000">
        <dgm:presLayoutVars>
          <dgm:chMax val="1"/>
          <dgm:bulletEnabled val="1"/>
        </dgm:presLayoutVars>
      </dgm:prSet>
      <dgm:spPr/>
    </dgm:pt>
  </dgm:ptLst>
  <dgm:cxnLst>
    <dgm:cxn modelId="{66B31320-AA8A-451F-91D7-419F57D35B81}" type="presOf" srcId="{B3801B90-846C-48A0-97F3-6D9D9D1626E3}" destId="{737BA094-3640-4424-AC1B-E8C5A628914F}" srcOrd="0" destOrd="0" presId="urn:microsoft.com/office/officeart/2005/8/layout/vList5"/>
    <dgm:cxn modelId="{1052C03A-1EF2-41B9-B419-03432F429C84}" srcId="{F5C536CA-8A80-46BE-A3B4-7CB51E2DE266}" destId="{B3801B90-846C-48A0-97F3-6D9D9D1626E3}" srcOrd="0" destOrd="0" parTransId="{797E5CDC-3332-4B03-A8F7-01CE866C67F2}" sibTransId="{416EC8A1-4113-407F-9868-77AFF4BF44B9}"/>
    <dgm:cxn modelId="{D6D91161-7FFF-43FE-85BF-BF3A22D5C7D5}" srcId="{929F3EFE-A886-4088-B667-219A14A17EAD}" destId="{876D0CD2-035C-4335-9E4B-4BA6D326B941}" srcOrd="0" destOrd="0" parTransId="{BC2A1A4F-BE63-4396-8DFF-8460DD705528}" sibTransId="{A67F571F-D866-41AE-A166-4056DA34DFCF}"/>
    <dgm:cxn modelId="{19630A4F-D5B9-4905-9ED5-798133786EE5}" type="presOf" srcId="{876D0CD2-035C-4335-9E4B-4BA6D326B941}" destId="{69BBEEF4-5E9A-4803-8A24-5763D9F30288}" srcOrd="0" destOrd="0" presId="urn:microsoft.com/office/officeart/2005/8/layout/vList5"/>
    <dgm:cxn modelId="{E2AF8E77-0F0A-422D-A7F1-93EE213AAEDF}" type="presOf" srcId="{F5C536CA-8A80-46BE-A3B4-7CB51E2DE266}" destId="{35DEA15B-0B03-42BF-A05E-C95CBB5E40FE}" srcOrd="0" destOrd="0" presId="urn:microsoft.com/office/officeart/2005/8/layout/vList5"/>
    <dgm:cxn modelId="{9C43BF7C-0485-451F-87F4-1CC521E4312A}" srcId="{8BFF5437-87EC-4768-B8A4-4EF6C156B1AE}" destId="{03B0891C-040B-48AB-A5DE-7BC268C7B106}" srcOrd="2" destOrd="0" parTransId="{7EAFC277-BF43-430F-89F5-B7244F825626}" sibTransId="{6314113E-5713-4541-B91A-79FFA6EAB06F}"/>
    <dgm:cxn modelId="{602F857D-7AAA-4D1D-A214-74E6FC4959F9}" type="presOf" srcId="{929F3EFE-A886-4088-B667-219A14A17EAD}" destId="{C231CFB1-86BE-4165-BCCB-04E6FDE9FAFF}" srcOrd="0" destOrd="0" presId="urn:microsoft.com/office/officeart/2005/8/layout/vList5"/>
    <dgm:cxn modelId="{FAD18592-B7A5-4071-A900-9F4048D9AC26}" type="presOf" srcId="{03B0891C-040B-48AB-A5DE-7BC268C7B106}" destId="{D39BDC2D-86A1-42E3-8B96-37EA8735A053}" srcOrd="0" destOrd="0" presId="urn:microsoft.com/office/officeart/2005/8/layout/vList5"/>
    <dgm:cxn modelId="{809DCD9D-0937-4052-A734-62CD0A230B03}" srcId="{8BFF5437-87EC-4768-B8A4-4EF6C156B1AE}" destId="{929F3EFE-A886-4088-B667-219A14A17EAD}" srcOrd="1" destOrd="0" parTransId="{9CC80D46-C12B-4F5C-A8DD-2BF6115CFDC8}" sibTransId="{C39FFE2A-AE6A-4DF5-B529-FFEB606AD714}"/>
    <dgm:cxn modelId="{A60A40B0-421E-4DEF-833E-19D6C49C7366}" type="presOf" srcId="{8BFF5437-87EC-4768-B8A4-4EF6C156B1AE}" destId="{BB287837-FA1B-4F68-A025-E6DFAE6E3132}" srcOrd="0" destOrd="0" presId="urn:microsoft.com/office/officeart/2005/8/layout/vList5"/>
    <dgm:cxn modelId="{F4953CBC-7E45-4F75-B374-74CFEA044C96}" srcId="{8BFF5437-87EC-4768-B8A4-4EF6C156B1AE}" destId="{F5C536CA-8A80-46BE-A3B4-7CB51E2DE266}" srcOrd="0" destOrd="0" parTransId="{F9E84B94-2C7B-4EFE-8A66-DAC14E0F9534}" sibTransId="{50852AFD-EEA8-42CE-917B-2D8FD200F0F7}"/>
    <dgm:cxn modelId="{E11CE308-59CE-4215-A560-C486A44D73AD}" type="presParOf" srcId="{BB287837-FA1B-4F68-A025-E6DFAE6E3132}" destId="{30274149-66F0-4648-B841-529549A43367}" srcOrd="0" destOrd="0" presId="urn:microsoft.com/office/officeart/2005/8/layout/vList5"/>
    <dgm:cxn modelId="{DFCA2E15-CC2F-44F8-AC45-8DA915B1F4AD}" type="presParOf" srcId="{30274149-66F0-4648-B841-529549A43367}" destId="{35DEA15B-0B03-42BF-A05E-C95CBB5E40FE}" srcOrd="0" destOrd="0" presId="urn:microsoft.com/office/officeart/2005/8/layout/vList5"/>
    <dgm:cxn modelId="{C56285B7-4FEE-421C-8C06-788DC601A503}" type="presParOf" srcId="{30274149-66F0-4648-B841-529549A43367}" destId="{737BA094-3640-4424-AC1B-E8C5A628914F}" srcOrd="1" destOrd="0" presId="urn:microsoft.com/office/officeart/2005/8/layout/vList5"/>
    <dgm:cxn modelId="{3BFFDFED-EF5F-48F6-9151-DD84EA8EF4F2}" type="presParOf" srcId="{BB287837-FA1B-4F68-A025-E6DFAE6E3132}" destId="{906D1C9A-75E4-4385-81C1-D6A124D4E6C8}" srcOrd="1" destOrd="0" presId="urn:microsoft.com/office/officeart/2005/8/layout/vList5"/>
    <dgm:cxn modelId="{72DF3831-BF89-4556-BAC2-B843993475EE}" type="presParOf" srcId="{BB287837-FA1B-4F68-A025-E6DFAE6E3132}" destId="{F7A12B13-1175-4AA5-BC63-C9EBC7768D7E}" srcOrd="2" destOrd="0" presId="urn:microsoft.com/office/officeart/2005/8/layout/vList5"/>
    <dgm:cxn modelId="{E7FEF242-E2E8-4499-B3D0-E8CBD95BED10}" type="presParOf" srcId="{F7A12B13-1175-4AA5-BC63-C9EBC7768D7E}" destId="{C231CFB1-86BE-4165-BCCB-04E6FDE9FAFF}" srcOrd="0" destOrd="0" presId="urn:microsoft.com/office/officeart/2005/8/layout/vList5"/>
    <dgm:cxn modelId="{D67255E3-A252-45A2-BCD1-87CE1CC8237F}" type="presParOf" srcId="{F7A12B13-1175-4AA5-BC63-C9EBC7768D7E}" destId="{69BBEEF4-5E9A-4803-8A24-5763D9F30288}" srcOrd="1" destOrd="0" presId="urn:microsoft.com/office/officeart/2005/8/layout/vList5"/>
    <dgm:cxn modelId="{D0C2FD1C-B40F-4317-BCDF-F8782B5B4DF7}" type="presParOf" srcId="{BB287837-FA1B-4F68-A025-E6DFAE6E3132}" destId="{C1D81634-55F4-4138-9104-AC6ADA1C3130}" srcOrd="3" destOrd="0" presId="urn:microsoft.com/office/officeart/2005/8/layout/vList5"/>
    <dgm:cxn modelId="{4AEAFCDA-644E-4212-B918-78341A9463E9}" type="presParOf" srcId="{BB287837-FA1B-4F68-A025-E6DFAE6E3132}" destId="{86219138-AC4B-4D2C-9094-3FD65D30413A}" srcOrd="4" destOrd="0" presId="urn:microsoft.com/office/officeart/2005/8/layout/vList5"/>
    <dgm:cxn modelId="{56237D51-9686-4E53-8D9F-343900CCA480}" type="presParOf" srcId="{86219138-AC4B-4D2C-9094-3FD65D30413A}" destId="{D39BDC2D-86A1-42E3-8B96-37EA8735A05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9095F4-93D0-4BE3-8F18-BE3B3A19274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CA"/>
        </a:p>
      </dgm:t>
    </dgm:pt>
    <dgm:pt modelId="{8DE9655E-59EE-4FA6-9289-269ACA7F120C}">
      <dgm:prSet phldrT="[Texte]"/>
      <dgm:spPr/>
      <dgm:t>
        <a:bodyPr/>
        <a:lstStyle/>
        <a:p>
          <a:r>
            <a:rPr lang="fr-CA" dirty="0">
              <a:solidFill>
                <a:schemeClr val="tx1"/>
              </a:solidFill>
            </a:rPr>
            <a:t>Des investissements majeurs dans les infrastructures routières et d’aqueduc</a:t>
          </a:r>
        </a:p>
      </dgm:t>
    </dgm:pt>
    <dgm:pt modelId="{EB3778D6-8E86-4938-9BEF-9348B74A25A0}" type="parTrans" cxnId="{A18C8AC3-ED9A-4678-9607-D8FA912B024B}">
      <dgm:prSet/>
      <dgm:spPr/>
      <dgm:t>
        <a:bodyPr/>
        <a:lstStyle/>
        <a:p>
          <a:endParaRPr lang="fr-CA"/>
        </a:p>
      </dgm:t>
    </dgm:pt>
    <dgm:pt modelId="{4C89FF04-DA42-43B0-9DE6-AD403A390246}" type="sibTrans" cxnId="{A18C8AC3-ED9A-4678-9607-D8FA912B024B}">
      <dgm:prSet/>
      <dgm:spPr/>
      <dgm:t>
        <a:bodyPr/>
        <a:lstStyle/>
        <a:p>
          <a:endParaRPr lang="fr-CA"/>
        </a:p>
      </dgm:t>
    </dgm:pt>
    <dgm:pt modelId="{81ACCCDE-982A-4C29-B5BA-3668493D8A63}">
      <dgm:prSet phldrT="[Texte]"/>
      <dgm:spPr/>
      <dgm:t>
        <a:bodyPr/>
        <a:lstStyle/>
        <a:p>
          <a:r>
            <a:rPr lang="fr-CA" dirty="0">
              <a:solidFill>
                <a:schemeClr val="tx1"/>
              </a:solidFill>
            </a:rPr>
            <a:t>Un maintien des services aux citoyens malgré la pandémie (COVID-19)</a:t>
          </a:r>
        </a:p>
      </dgm:t>
    </dgm:pt>
    <dgm:pt modelId="{A12ADB35-CA7C-4A12-8799-BE62CC8692E9}" type="parTrans" cxnId="{906DA7E8-78C5-44AB-895A-C9C2227B6623}">
      <dgm:prSet/>
      <dgm:spPr/>
      <dgm:t>
        <a:bodyPr/>
        <a:lstStyle/>
        <a:p>
          <a:endParaRPr lang="fr-CA"/>
        </a:p>
      </dgm:t>
    </dgm:pt>
    <dgm:pt modelId="{1AEF470F-97F5-447D-83C5-FA39DBDC54B1}" type="sibTrans" cxnId="{906DA7E8-78C5-44AB-895A-C9C2227B6623}">
      <dgm:prSet/>
      <dgm:spPr/>
      <dgm:t>
        <a:bodyPr/>
        <a:lstStyle/>
        <a:p>
          <a:endParaRPr lang="fr-CA"/>
        </a:p>
      </dgm:t>
    </dgm:pt>
    <dgm:pt modelId="{AD7F1929-87FA-4539-A620-1AF0DAEE6E8E}">
      <dgm:prSet phldrT="[Texte]"/>
      <dgm:spPr/>
      <dgm:t>
        <a:bodyPr/>
        <a:lstStyle/>
        <a:p>
          <a:r>
            <a:rPr lang="fr-CA" dirty="0">
              <a:solidFill>
                <a:schemeClr val="tx1"/>
              </a:solidFill>
            </a:rPr>
            <a:t>Maintien du </a:t>
          </a:r>
          <a:r>
            <a:rPr lang="fr-CA" i="1" dirty="0">
              <a:solidFill>
                <a:schemeClr val="tx1"/>
              </a:solidFill>
            </a:rPr>
            <a:t>statu quo </a:t>
          </a:r>
          <a:r>
            <a:rPr lang="fr-CA" dirty="0">
              <a:solidFill>
                <a:schemeClr val="tx1"/>
              </a:solidFill>
            </a:rPr>
            <a:t>pour les taux de taxes résidentiels et agricoles</a:t>
          </a:r>
        </a:p>
      </dgm:t>
    </dgm:pt>
    <dgm:pt modelId="{6D0F0644-385B-47FD-BB84-D6C928ED48DD}" type="parTrans" cxnId="{B4E4D0C6-BDF9-493B-ABEA-E73ED1B9C8F9}">
      <dgm:prSet/>
      <dgm:spPr/>
      <dgm:t>
        <a:bodyPr/>
        <a:lstStyle/>
        <a:p>
          <a:endParaRPr lang="fr-CA"/>
        </a:p>
      </dgm:t>
    </dgm:pt>
    <dgm:pt modelId="{EC3B3664-5E98-4F10-B500-2F877D834082}" type="sibTrans" cxnId="{B4E4D0C6-BDF9-493B-ABEA-E73ED1B9C8F9}">
      <dgm:prSet/>
      <dgm:spPr/>
      <dgm:t>
        <a:bodyPr/>
        <a:lstStyle/>
        <a:p>
          <a:endParaRPr lang="fr-CA"/>
        </a:p>
      </dgm:t>
    </dgm:pt>
    <dgm:pt modelId="{1791DD03-9F25-485C-BC10-22C7CB37D945}" type="pres">
      <dgm:prSet presAssocID="{E39095F4-93D0-4BE3-8F18-BE3B3A192741}" presName="Name0" presStyleCnt="0">
        <dgm:presLayoutVars>
          <dgm:chMax val="7"/>
          <dgm:chPref val="7"/>
          <dgm:dir/>
        </dgm:presLayoutVars>
      </dgm:prSet>
      <dgm:spPr/>
    </dgm:pt>
    <dgm:pt modelId="{F3F5DF46-9B83-4A03-B156-D8360B2D799E}" type="pres">
      <dgm:prSet presAssocID="{E39095F4-93D0-4BE3-8F18-BE3B3A192741}" presName="Name1" presStyleCnt="0"/>
      <dgm:spPr/>
    </dgm:pt>
    <dgm:pt modelId="{C2CECCE3-60E5-4CDE-B38A-F4F6B41D805A}" type="pres">
      <dgm:prSet presAssocID="{E39095F4-93D0-4BE3-8F18-BE3B3A192741}" presName="cycle" presStyleCnt="0"/>
      <dgm:spPr/>
    </dgm:pt>
    <dgm:pt modelId="{CB645060-0426-486A-92A2-E093271C38D6}" type="pres">
      <dgm:prSet presAssocID="{E39095F4-93D0-4BE3-8F18-BE3B3A192741}" presName="srcNode" presStyleLbl="node1" presStyleIdx="0" presStyleCnt="3"/>
      <dgm:spPr/>
    </dgm:pt>
    <dgm:pt modelId="{7AE31199-61F0-4F58-B295-D811D3811B42}" type="pres">
      <dgm:prSet presAssocID="{E39095F4-93D0-4BE3-8F18-BE3B3A192741}" presName="conn" presStyleLbl="parChTrans1D2" presStyleIdx="0" presStyleCnt="1"/>
      <dgm:spPr/>
    </dgm:pt>
    <dgm:pt modelId="{C667D80E-7372-461A-B13E-25ABCA11B757}" type="pres">
      <dgm:prSet presAssocID="{E39095F4-93D0-4BE3-8F18-BE3B3A192741}" presName="extraNode" presStyleLbl="node1" presStyleIdx="0" presStyleCnt="3"/>
      <dgm:spPr/>
    </dgm:pt>
    <dgm:pt modelId="{1067563C-A5BB-4BF4-9022-FEAAF5FFE8FE}" type="pres">
      <dgm:prSet presAssocID="{E39095F4-93D0-4BE3-8F18-BE3B3A192741}" presName="dstNode" presStyleLbl="node1" presStyleIdx="0" presStyleCnt="3"/>
      <dgm:spPr/>
    </dgm:pt>
    <dgm:pt modelId="{819240A2-71F8-4F05-B7E2-5F1B231993A7}" type="pres">
      <dgm:prSet presAssocID="{8DE9655E-59EE-4FA6-9289-269ACA7F120C}" presName="text_1" presStyleLbl="node1" presStyleIdx="0" presStyleCnt="3">
        <dgm:presLayoutVars>
          <dgm:bulletEnabled val="1"/>
        </dgm:presLayoutVars>
      </dgm:prSet>
      <dgm:spPr/>
    </dgm:pt>
    <dgm:pt modelId="{5EBDD0AC-956C-4B01-83FA-A69E3B0AB27D}" type="pres">
      <dgm:prSet presAssocID="{8DE9655E-59EE-4FA6-9289-269ACA7F120C}" presName="accent_1" presStyleCnt="0"/>
      <dgm:spPr/>
    </dgm:pt>
    <dgm:pt modelId="{14D5DD9E-51DF-4B60-975B-2519ECEC7004}" type="pres">
      <dgm:prSet presAssocID="{8DE9655E-59EE-4FA6-9289-269ACA7F120C}" presName="accentRepeatNode" presStyleLbl="solidFgAcc1" presStyleIdx="0" presStyleCnt="3"/>
      <dgm:spPr/>
    </dgm:pt>
    <dgm:pt modelId="{4D0A7F41-1728-4D09-814A-9EB9EC22185B}" type="pres">
      <dgm:prSet presAssocID="{81ACCCDE-982A-4C29-B5BA-3668493D8A63}" presName="text_2" presStyleLbl="node1" presStyleIdx="1" presStyleCnt="3">
        <dgm:presLayoutVars>
          <dgm:bulletEnabled val="1"/>
        </dgm:presLayoutVars>
      </dgm:prSet>
      <dgm:spPr/>
    </dgm:pt>
    <dgm:pt modelId="{C7ECBEF3-CE00-493F-B9A6-D4669D6C5610}" type="pres">
      <dgm:prSet presAssocID="{81ACCCDE-982A-4C29-B5BA-3668493D8A63}" presName="accent_2" presStyleCnt="0"/>
      <dgm:spPr/>
    </dgm:pt>
    <dgm:pt modelId="{AADFFCAA-1096-4C9E-87D7-1B79FFE6BA22}" type="pres">
      <dgm:prSet presAssocID="{81ACCCDE-982A-4C29-B5BA-3668493D8A63}" presName="accentRepeatNode" presStyleLbl="solidFgAcc1" presStyleIdx="1" presStyleCnt="3"/>
      <dgm:spPr/>
    </dgm:pt>
    <dgm:pt modelId="{774EC45F-0082-4DF3-9688-58FED9BD61EA}" type="pres">
      <dgm:prSet presAssocID="{AD7F1929-87FA-4539-A620-1AF0DAEE6E8E}" presName="text_3" presStyleLbl="node1" presStyleIdx="2" presStyleCnt="3">
        <dgm:presLayoutVars>
          <dgm:bulletEnabled val="1"/>
        </dgm:presLayoutVars>
      </dgm:prSet>
      <dgm:spPr/>
    </dgm:pt>
    <dgm:pt modelId="{E51B83EA-7542-4293-84E1-1BCE1D87A6E4}" type="pres">
      <dgm:prSet presAssocID="{AD7F1929-87FA-4539-A620-1AF0DAEE6E8E}" presName="accent_3" presStyleCnt="0"/>
      <dgm:spPr/>
    </dgm:pt>
    <dgm:pt modelId="{9A58F048-D0DC-43FC-A5A8-29D467989A46}" type="pres">
      <dgm:prSet presAssocID="{AD7F1929-87FA-4539-A620-1AF0DAEE6E8E}" presName="accentRepeatNode" presStyleLbl="solidFgAcc1" presStyleIdx="2" presStyleCnt="3"/>
      <dgm:spPr/>
    </dgm:pt>
  </dgm:ptLst>
  <dgm:cxnLst>
    <dgm:cxn modelId="{F88E1510-F52F-428B-B0BC-06AAE3FD911F}" type="presOf" srcId="{E39095F4-93D0-4BE3-8F18-BE3B3A192741}" destId="{1791DD03-9F25-485C-BC10-22C7CB37D945}" srcOrd="0" destOrd="0" presId="urn:microsoft.com/office/officeart/2008/layout/VerticalCurvedList"/>
    <dgm:cxn modelId="{D55D3D40-93B4-4B33-8867-826229DC3A1B}" type="presOf" srcId="{8DE9655E-59EE-4FA6-9289-269ACA7F120C}" destId="{819240A2-71F8-4F05-B7E2-5F1B231993A7}" srcOrd="0" destOrd="0" presId="urn:microsoft.com/office/officeart/2008/layout/VerticalCurvedList"/>
    <dgm:cxn modelId="{85CAFF5E-CF55-45DC-BED5-9C8DAE431520}" type="presOf" srcId="{AD7F1929-87FA-4539-A620-1AF0DAEE6E8E}" destId="{774EC45F-0082-4DF3-9688-58FED9BD61EA}" srcOrd="0" destOrd="0" presId="urn:microsoft.com/office/officeart/2008/layout/VerticalCurvedList"/>
    <dgm:cxn modelId="{4F7B6355-BE17-443D-8482-0C9CBF842F5B}" type="presOf" srcId="{4C89FF04-DA42-43B0-9DE6-AD403A390246}" destId="{7AE31199-61F0-4F58-B295-D811D3811B42}" srcOrd="0" destOrd="0" presId="urn:microsoft.com/office/officeart/2008/layout/VerticalCurvedList"/>
    <dgm:cxn modelId="{A18C8AC3-ED9A-4678-9607-D8FA912B024B}" srcId="{E39095F4-93D0-4BE3-8F18-BE3B3A192741}" destId="{8DE9655E-59EE-4FA6-9289-269ACA7F120C}" srcOrd="0" destOrd="0" parTransId="{EB3778D6-8E86-4938-9BEF-9348B74A25A0}" sibTransId="{4C89FF04-DA42-43B0-9DE6-AD403A390246}"/>
    <dgm:cxn modelId="{B4E4D0C6-BDF9-493B-ABEA-E73ED1B9C8F9}" srcId="{E39095F4-93D0-4BE3-8F18-BE3B3A192741}" destId="{AD7F1929-87FA-4539-A620-1AF0DAEE6E8E}" srcOrd="2" destOrd="0" parTransId="{6D0F0644-385B-47FD-BB84-D6C928ED48DD}" sibTransId="{EC3B3664-5E98-4F10-B500-2F877D834082}"/>
    <dgm:cxn modelId="{9A2C50E4-66B5-478C-A988-8BE4373AD619}" type="presOf" srcId="{81ACCCDE-982A-4C29-B5BA-3668493D8A63}" destId="{4D0A7F41-1728-4D09-814A-9EB9EC22185B}" srcOrd="0" destOrd="0" presId="urn:microsoft.com/office/officeart/2008/layout/VerticalCurvedList"/>
    <dgm:cxn modelId="{906DA7E8-78C5-44AB-895A-C9C2227B6623}" srcId="{E39095F4-93D0-4BE3-8F18-BE3B3A192741}" destId="{81ACCCDE-982A-4C29-B5BA-3668493D8A63}" srcOrd="1" destOrd="0" parTransId="{A12ADB35-CA7C-4A12-8799-BE62CC8692E9}" sibTransId="{1AEF470F-97F5-447D-83C5-FA39DBDC54B1}"/>
    <dgm:cxn modelId="{D685BF4D-ECF4-4ACF-8DE3-94EB6C0C56A7}" type="presParOf" srcId="{1791DD03-9F25-485C-BC10-22C7CB37D945}" destId="{F3F5DF46-9B83-4A03-B156-D8360B2D799E}" srcOrd="0" destOrd="0" presId="urn:microsoft.com/office/officeart/2008/layout/VerticalCurvedList"/>
    <dgm:cxn modelId="{1284E753-3D36-4802-B1A0-2B217E9AC6AF}" type="presParOf" srcId="{F3F5DF46-9B83-4A03-B156-D8360B2D799E}" destId="{C2CECCE3-60E5-4CDE-B38A-F4F6B41D805A}" srcOrd="0" destOrd="0" presId="urn:microsoft.com/office/officeart/2008/layout/VerticalCurvedList"/>
    <dgm:cxn modelId="{028F7D92-2481-42D3-BB33-3E98F7D5D1C7}" type="presParOf" srcId="{C2CECCE3-60E5-4CDE-B38A-F4F6B41D805A}" destId="{CB645060-0426-486A-92A2-E093271C38D6}" srcOrd="0" destOrd="0" presId="urn:microsoft.com/office/officeart/2008/layout/VerticalCurvedList"/>
    <dgm:cxn modelId="{D2992B9C-8C42-4D9A-BB11-B919A6E5B245}" type="presParOf" srcId="{C2CECCE3-60E5-4CDE-B38A-F4F6B41D805A}" destId="{7AE31199-61F0-4F58-B295-D811D3811B42}" srcOrd="1" destOrd="0" presId="urn:microsoft.com/office/officeart/2008/layout/VerticalCurvedList"/>
    <dgm:cxn modelId="{1D0F807F-AF89-43A1-A175-EC3695FBA6DB}" type="presParOf" srcId="{C2CECCE3-60E5-4CDE-B38A-F4F6B41D805A}" destId="{C667D80E-7372-461A-B13E-25ABCA11B757}" srcOrd="2" destOrd="0" presId="urn:microsoft.com/office/officeart/2008/layout/VerticalCurvedList"/>
    <dgm:cxn modelId="{AAB665D0-848A-430B-BE9C-C22C95DA4690}" type="presParOf" srcId="{C2CECCE3-60E5-4CDE-B38A-F4F6B41D805A}" destId="{1067563C-A5BB-4BF4-9022-FEAAF5FFE8FE}" srcOrd="3" destOrd="0" presId="urn:microsoft.com/office/officeart/2008/layout/VerticalCurvedList"/>
    <dgm:cxn modelId="{77D8B0A1-3B50-4B5E-BD38-C96440F6A5FD}" type="presParOf" srcId="{F3F5DF46-9B83-4A03-B156-D8360B2D799E}" destId="{819240A2-71F8-4F05-B7E2-5F1B231993A7}" srcOrd="1" destOrd="0" presId="urn:microsoft.com/office/officeart/2008/layout/VerticalCurvedList"/>
    <dgm:cxn modelId="{3A15826E-5F89-49C7-B725-FF94748ECDC6}" type="presParOf" srcId="{F3F5DF46-9B83-4A03-B156-D8360B2D799E}" destId="{5EBDD0AC-956C-4B01-83FA-A69E3B0AB27D}" srcOrd="2" destOrd="0" presId="urn:microsoft.com/office/officeart/2008/layout/VerticalCurvedList"/>
    <dgm:cxn modelId="{4E3589CE-8475-4E8D-9014-F0CE963A5399}" type="presParOf" srcId="{5EBDD0AC-956C-4B01-83FA-A69E3B0AB27D}" destId="{14D5DD9E-51DF-4B60-975B-2519ECEC7004}" srcOrd="0" destOrd="0" presId="urn:microsoft.com/office/officeart/2008/layout/VerticalCurvedList"/>
    <dgm:cxn modelId="{0725AAA1-B5F9-4C9B-AD5A-5261F6A43A89}" type="presParOf" srcId="{F3F5DF46-9B83-4A03-B156-D8360B2D799E}" destId="{4D0A7F41-1728-4D09-814A-9EB9EC22185B}" srcOrd="3" destOrd="0" presId="urn:microsoft.com/office/officeart/2008/layout/VerticalCurvedList"/>
    <dgm:cxn modelId="{D69A872C-CFEE-4A5B-8110-D43F07FBB071}" type="presParOf" srcId="{F3F5DF46-9B83-4A03-B156-D8360B2D799E}" destId="{C7ECBEF3-CE00-493F-B9A6-D4669D6C5610}" srcOrd="4" destOrd="0" presId="urn:microsoft.com/office/officeart/2008/layout/VerticalCurvedList"/>
    <dgm:cxn modelId="{90319705-9E09-43D5-BA99-ADF2537282E5}" type="presParOf" srcId="{C7ECBEF3-CE00-493F-B9A6-D4669D6C5610}" destId="{AADFFCAA-1096-4C9E-87D7-1B79FFE6BA22}" srcOrd="0" destOrd="0" presId="urn:microsoft.com/office/officeart/2008/layout/VerticalCurvedList"/>
    <dgm:cxn modelId="{9B25F5DD-82E8-421B-B76E-73D719E4427B}" type="presParOf" srcId="{F3F5DF46-9B83-4A03-B156-D8360B2D799E}" destId="{774EC45F-0082-4DF3-9688-58FED9BD61EA}" srcOrd="5" destOrd="0" presId="urn:microsoft.com/office/officeart/2008/layout/VerticalCurvedList"/>
    <dgm:cxn modelId="{8027982B-BFCD-4513-826B-FF2DCFD5A155}" type="presParOf" srcId="{F3F5DF46-9B83-4A03-B156-D8360B2D799E}" destId="{E51B83EA-7542-4293-84E1-1BCE1D87A6E4}" srcOrd="6" destOrd="0" presId="urn:microsoft.com/office/officeart/2008/layout/VerticalCurvedList"/>
    <dgm:cxn modelId="{752FA7CC-4A15-4CC2-9572-2958373C5B6A}" type="presParOf" srcId="{E51B83EA-7542-4293-84E1-1BCE1D87A6E4}" destId="{9A58F048-D0DC-43FC-A5A8-29D467989A4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BA094-3640-4424-AC1B-E8C5A628914F}">
      <dsp:nvSpPr>
        <dsp:cNvPr id="0" name=""/>
        <dsp:cNvSpPr/>
      </dsp:nvSpPr>
      <dsp:spPr>
        <a:xfrm rot="5400000">
          <a:off x="6214069" y="-1163426"/>
          <a:ext cx="1150622" cy="6390005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5800" kern="1200" dirty="0"/>
            <a:t>Voirie</a:t>
          </a:r>
        </a:p>
      </dsp:txBody>
      <dsp:txXfrm rot="-5400000">
        <a:off x="3594378" y="1512434"/>
        <a:ext cx="6333836" cy="1038284"/>
      </dsp:txXfrm>
    </dsp:sp>
    <dsp:sp modelId="{35DEA15B-0B03-42BF-A05E-C95CBB5E40FE}">
      <dsp:nvSpPr>
        <dsp:cNvPr id="0" name=""/>
        <dsp:cNvSpPr/>
      </dsp:nvSpPr>
      <dsp:spPr>
        <a:xfrm>
          <a:off x="0" y="1283007"/>
          <a:ext cx="3594377" cy="14382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/>
            <a:t>243 500 $</a:t>
          </a:r>
        </a:p>
      </dsp:txBody>
      <dsp:txXfrm>
        <a:off x="70211" y="1353218"/>
        <a:ext cx="3453955" cy="1297855"/>
      </dsp:txXfrm>
    </dsp:sp>
    <dsp:sp modelId="{69BBEEF4-5E9A-4803-8A24-5763D9F30288}">
      <dsp:nvSpPr>
        <dsp:cNvPr id="0" name=""/>
        <dsp:cNvSpPr/>
      </dsp:nvSpPr>
      <dsp:spPr>
        <a:xfrm rot="5400000">
          <a:off x="6214069" y="310739"/>
          <a:ext cx="1150622" cy="6390005"/>
        </a:xfrm>
        <a:prstGeom prst="round2Same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marL="285750" lvl="1" indent="-285750" algn="l" defTabSz="2578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5800" kern="1200" dirty="0"/>
            <a:t>Loisirs</a:t>
          </a:r>
        </a:p>
      </dsp:txBody>
      <dsp:txXfrm rot="-5400000">
        <a:off x="3594378" y="2986600"/>
        <a:ext cx="6333836" cy="1038284"/>
      </dsp:txXfrm>
    </dsp:sp>
    <dsp:sp modelId="{C231CFB1-86BE-4165-BCCB-04E6FDE9FAFF}">
      <dsp:nvSpPr>
        <dsp:cNvPr id="0" name=""/>
        <dsp:cNvSpPr/>
      </dsp:nvSpPr>
      <dsp:spPr>
        <a:xfrm>
          <a:off x="36550" y="2757723"/>
          <a:ext cx="3594377" cy="1438277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/>
            <a:t>58 500 $</a:t>
          </a:r>
        </a:p>
      </dsp:txBody>
      <dsp:txXfrm>
        <a:off x="106761" y="2827934"/>
        <a:ext cx="3453955" cy="1297855"/>
      </dsp:txXfrm>
    </dsp:sp>
    <dsp:sp modelId="{D39BDC2D-86A1-42E3-8B96-37EA8735A053}">
      <dsp:nvSpPr>
        <dsp:cNvPr id="0" name=""/>
        <dsp:cNvSpPr/>
      </dsp:nvSpPr>
      <dsp:spPr>
        <a:xfrm>
          <a:off x="3442910" y="0"/>
          <a:ext cx="3594377" cy="1172527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5900" kern="1200" dirty="0"/>
            <a:t>302 000 $</a:t>
          </a:r>
        </a:p>
      </dsp:txBody>
      <dsp:txXfrm>
        <a:off x="3500148" y="57238"/>
        <a:ext cx="3479901" cy="1058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31199-61F0-4F58-B295-D811D3811B42}">
      <dsp:nvSpPr>
        <dsp:cNvPr id="0" name=""/>
        <dsp:cNvSpPr/>
      </dsp:nvSpPr>
      <dsp:spPr>
        <a:xfrm>
          <a:off x="-4134812" y="-634548"/>
          <a:ext cx="4926935" cy="4926935"/>
        </a:xfrm>
        <a:prstGeom prst="blockArc">
          <a:avLst>
            <a:gd name="adj1" fmla="val 18900000"/>
            <a:gd name="adj2" fmla="val 2700000"/>
            <a:gd name="adj3" fmla="val 438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240A2-71F8-4F05-B7E2-5F1B231993A7}">
      <dsp:nvSpPr>
        <dsp:cNvPr id="0" name=""/>
        <dsp:cNvSpPr/>
      </dsp:nvSpPr>
      <dsp:spPr>
        <a:xfrm>
          <a:off x="509414" y="365783"/>
          <a:ext cx="11435030" cy="7315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8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Des investissements majeurs dans les infrastructures routières et d’aqueduc</a:t>
          </a:r>
        </a:p>
      </dsp:txBody>
      <dsp:txXfrm>
        <a:off x="509414" y="365783"/>
        <a:ext cx="11435030" cy="731567"/>
      </dsp:txXfrm>
    </dsp:sp>
    <dsp:sp modelId="{14D5DD9E-51DF-4B60-975B-2519ECEC7004}">
      <dsp:nvSpPr>
        <dsp:cNvPr id="0" name=""/>
        <dsp:cNvSpPr/>
      </dsp:nvSpPr>
      <dsp:spPr>
        <a:xfrm>
          <a:off x="52184" y="274337"/>
          <a:ext cx="914459" cy="91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A7F41-1728-4D09-814A-9EB9EC22185B}">
      <dsp:nvSpPr>
        <dsp:cNvPr id="0" name=""/>
        <dsp:cNvSpPr/>
      </dsp:nvSpPr>
      <dsp:spPr>
        <a:xfrm>
          <a:off x="775339" y="1463135"/>
          <a:ext cx="11169105" cy="731567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8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Un maintien des services aux citoyens malgré la pandémie (COVID-19)</a:t>
          </a:r>
        </a:p>
      </dsp:txBody>
      <dsp:txXfrm>
        <a:off x="775339" y="1463135"/>
        <a:ext cx="11169105" cy="731567"/>
      </dsp:txXfrm>
    </dsp:sp>
    <dsp:sp modelId="{AADFFCAA-1096-4C9E-87D7-1B79FFE6BA22}">
      <dsp:nvSpPr>
        <dsp:cNvPr id="0" name=""/>
        <dsp:cNvSpPr/>
      </dsp:nvSpPr>
      <dsp:spPr>
        <a:xfrm>
          <a:off x="318109" y="1371689"/>
          <a:ext cx="914459" cy="91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EC45F-0082-4DF3-9688-58FED9BD61EA}">
      <dsp:nvSpPr>
        <dsp:cNvPr id="0" name=""/>
        <dsp:cNvSpPr/>
      </dsp:nvSpPr>
      <dsp:spPr>
        <a:xfrm>
          <a:off x="509414" y="2560487"/>
          <a:ext cx="11435030" cy="731567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0682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>
              <a:solidFill>
                <a:schemeClr val="tx1"/>
              </a:solidFill>
            </a:rPr>
            <a:t>Maintien du </a:t>
          </a:r>
          <a:r>
            <a:rPr lang="fr-CA" sz="2700" i="1" kern="1200" dirty="0">
              <a:solidFill>
                <a:schemeClr val="tx1"/>
              </a:solidFill>
            </a:rPr>
            <a:t>statu quo </a:t>
          </a:r>
          <a:r>
            <a:rPr lang="fr-CA" sz="2700" kern="1200" dirty="0">
              <a:solidFill>
                <a:schemeClr val="tx1"/>
              </a:solidFill>
            </a:rPr>
            <a:t>pour les taux de taxes résidentiels et agricoles</a:t>
          </a:r>
        </a:p>
      </dsp:txBody>
      <dsp:txXfrm>
        <a:off x="509414" y="2560487"/>
        <a:ext cx="11435030" cy="731567"/>
      </dsp:txXfrm>
    </dsp:sp>
    <dsp:sp modelId="{9A58F048-D0DC-43FC-A5A8-29D467989A46}">
      <dsp:nvSpPr>
        <dsp:cNvPr id="0" name=""/>
        <dsp:cNvSpPr/>
      </dsp:nvSpPr>
      <dsp:spPr>
        <a:xfrm>
          <a:off x="52184" y="2469041"/>
          <a:ext cx="914459" cy="9144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9F8B1-0EE9-44DD-A7B9-9DC48072A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AC29BCD-CFAF-47D9-9391-EC6A611D6A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29E642-5093-4495-BF01-C337FCB2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559920-66FF-4BA0-A1DB-D981AB0C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369C00-CC24-4994-9662-04B50C18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846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6D920-5B81-4D3B-B500-8AA8FD6A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40A479-837C-4E12-9E90-3A3312CB0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FE3B92-33B0-4381-A229-CE467738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31A925-74D8-4ADA-9CB5-AD9F1C95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53D04C-1CE5-4D4D-90E0-6842EB5C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489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DE0DF1-D384-4DB5-AB00-E41665A9D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3CD036-7EE3-488A-BE04-2A917D373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4B0BAA-FE21-49BC-B2C0-60F31CFE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3B2EA6-E2D1-48A4-8945-1F67488B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41CC87-A5D6-475B-8038-31C2E428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887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A36A5-559F-4155-B3B6-1DBDF37E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9CD2DC-1610-485A-8EDE-C6D90245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2E73F5-8984-4CD0-9EE9-8B5890FC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8E0901-D2DA-49D4-A1A0-6D6B352A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BABA9B-BAFF-4072-A72C-1DEFB9CD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607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DECBE8-C8D8-4D53-8286-C000FDBDE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E0A0E-2B81-46E7-8BF9-2D104A49E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DDD770-DFB5-45A6-8BFA-10F21037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4A8CD-9D6C-40ED-89F2-9839BFBBD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B1556A-4B67-45B8-A700-2CABD51A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18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38E44-F1F0-458D-8C45-97F3545C5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EF476-85AF-48DA-8B5A-F0DE67C5B4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C4DE9F-FAD1-40EA-84D7-B9B895E1A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B1E4CD-54FD-43E5-A8D5-05C8CEEF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656BCF-C590-4393-9FEF-8F8A5A21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2CEFF3-365D-49A6-ACF1-EBD080CB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694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3A9C1F-B71E-4EF1-BE66-F2108078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931E08-B7D0-488B-8A22-0D573FCEC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C6A115-7F52-42A5-8FED-9014CA0BB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8A8B24-54AB-437A-8E26-662C2A669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D4A03D-7B92-4107-A335-71CE4F7E1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C1D6D19-49E7-4C60-BCB2-3EB16D6E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1D8F12-9010-41D6-B205-F3A081E1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C16AB1-3E38-4739-8261-DA6025CF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534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3D7FD3-3B82-4F8C-9CB3-4A0A8D48D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98A274-B677-4D5D-A375-71D948E8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3AE6100-1073-4DC0-8119-0E737007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1C7ECE-2C61-412F-92DF-0332F8B9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53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6B3B510-218F-4132-96D9-9856555C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6D74392-59D4-454D-9D4A-52BF174A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0C1F6D-152C-48BD-9CD0-3405B612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201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E69AB6-4740-4AC7-A325-1CAAE047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765B90-BEDF-4896-A72E-A50ED0DF8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6C8FF7-7F33-4827-A3AE-0E0766279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0C627F-EB0D-41E1-B446-951BDD1F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B14929-4B43-4585-861A-C767E2AA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F05716-3AE3-4C5A-B84C-90BCA83A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1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15E9C2-9DBC-4515-936E-7F2F5538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EB7947-A166-4C06-846D-9BD0FF89E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876D52-C2EF-4E07-BEA2-0BAC8B047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E0C6F9-3078-4261-8C9E-C64EF28C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48613F-7361-42F7-AFEC-28A3F407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74C7B9-D3FE-4CC3-833C-8C5B5E97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382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4F961E-904A-4BCB-97AC-2318825B5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C4B7C2-6887-4F5B-99F0-5928BA8B8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AAAD6-BE2B-42C4-9DF7-EB706D6EA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99A9-D5E4-47A6-B30A-649C11722C19}" type="datetimeFigureOut">
              <a:rPr lang="fr-CA" smtClean="0"/>
              <a:pPr/>
              <a:t>2020-12-01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FFCCA4-3E64-422A-8F61-91C65C8C0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81379-2FE4-4179-8459-1445D242F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D4B0-5F0D-4674-A6BD-A0A17612C1ED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861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12.xml"/><Relationship Id="rId7" Type="http://schemas.openxmlformats.org/officeDocument/2006/relationships/diagramLayout" Target="../diagrams/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diagramData" Target="../diagrams/data1.xml"/><Relationship Id="rId5" Type="http://schemas.openxmlformats.org/officeDocument/2006/relationships/image" Target="../media/image1.jpeg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microsoft.com/office/2007/relationships/diagramDrawing" Target="../diagrams/drawing2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2.xml"/><Relationship Id="rId12" Type="http://schemas.openxmlformats.org/officeDocument/2006/relationships/diagramColors" Target="../diagrams/colors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diagramQuickStyle" Target="../diagrams/quickStyle2.xml"/><Relationship Id="rId5" Type="http://schemas.openxmlformats.org/officeDocument/2006/relationships/tags" Target="../tags/tag20.xml"/><Relationship Id="rId10" Type="http://schemas.openxmlformats.org/officeDocument/2006/relationships/diagramLayout" Target="../diagrams/layout2.xml"/><Relationship Id="rId4" Type="http://schemas.openxmlformats.org/officeDocument/2006/relationships/tags" Target="../tags/tag19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1.jpe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BF7B290C-A1ED-4E26-BAB9-C0ED51DD76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424" y="1387061"/>
            <a:ext cx="3495590" cy="4839895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96CC811D-C470-4F70-9AC8-A15961684384}"/>
              </a:ext>
            </a:extLst>
          </p:cNvPr>
          <p:cNvSpPr txBox="1"/>
          <p:nvPr/>
        </p:nvSpPr>
        <p:spPr>
          <a:xfrm>
            <a:off x="873590" y="4472643"/>
            <a:ext cx="601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i="1" dirty="0"/>
              <a:t>Séance extraordinaire </a:t>
            </a:r>
          </a:p>
          <a:p>
            <a:pPr algn="ctr"/>
            <a:r>
              <a:rPr lang="fr-CA" sz="3600" i="1" dirty="0"/>
              <a:t>du conseil municipal </a:t>
            </a:r>
          </a:p>
          <a:p>
            <a:pPr algn="ctr"/>
            <a:r>
              <a:rPr lang="fr-CA" sz="3600" i="1" dirty="0"/>
              <a:t>du 7 décembre 2020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2D61B23-17EA-4495-851B-AB7A37F9B1EB}"/>
              </a:ext>
            </a:extLst>
          </p:cNvPr>
          <p:cNvSpPr txBox="1"/>
          <p:nvPr/>
        </p:nvSpPr>
        <p:spPr>
          <a:xfrm>
            <a:off x="873590" y="1387062"/>
            <a:ext cx="601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800" b="1" dirty="0"/>
              <a:t>BUDGET </a:t>
            </a:r>
          </a:p>
          <a:p>
            <a:pPr algn="ctr"/>
            <a:r>
              <a:rPr lang="fr-CA" sz="8800" b="1" dirty="0"/>
              <a:t>2021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13D1E8F1-CC0F-4391-BCA5-1F17EF35A26B}"/>
              </a:ext>
            </a:extLst>
          </p:cNvPr>
          <p:cNvCxnSpPr/>
          <p:nvPr/>
        </p:nvCxnSpPr>
        <p:spPr>
          <a:xfrm>
            <a:off x="873590" y="4187829"/>
            <a:ext cx="601105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16130A5B-4656-4987-BD5A-5F92B08F98A5}"/>
              </a:ext>
            </a:extLst>
          </p:cNvPr>
          <p:cNvSpPr txBox="1"/>
          <p:nvPr/>
        </p:nvSpPr>
        <p:spPr>
          <a:xfrm>
            <a:off x="811967" y="314792"/>
            <a:ext cx="10568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>
                <a:solidFill>
                  <a:srgbClr val="00614A"/>
                </a:solidFill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</p:spTree>
    <p:extLst>
      <p:ext uri="{BB962C8B-B14F-4D97-AF65-F5344CB8AC3E}">
        <p14:creationId xmlns:p14="http://schemas.microsoft.com/office/powerpoint/2010/main" val="176660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039605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9" y="123793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08974" y="2723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5" y="1408854"/>
            <a:ext cx="10480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REVENUS DE TAXES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9CB10F9-6DCD-4410-B9B7-E87576E81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494272"/>
              </p:ext>
            </p:extLst>
          </p:nvPr>
        </p:nvGraphicFramePr>
        <p:xfrm>
          <a:off x="697922" y="2680987"/>
          <a:ext cx="10655878" cy="33752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68539">
                  <a:extLst>
                    <a:ext uri="{9D8B030D-6E8A-4147-A177-3AD203B41FA5}">
                      <a16:colId xmlns:a16="http://schemas.microsoft.com/office/drawing/2014/main" val="1664659687"/>
                    </a:ext>
                  </a:extLst>
                </a:gridCol>
                <a:gridCol w="2354939">
                  <a:extLst>
                    <a:ext uri="{9D8B030D-6E8A-4147-A177-3AD203B41FA5}">
                      <a16:colId xmlns:a16="http://schemas.microsoft.com/office/drawing/2014/main" val="3292741031"/>
                    </a:ext>
                  </a:extLst>
                </a:gridCol>
                <a:gridCol w="2016327">
                  <a:extLst>
                    <a:ext uri="{9D8B030D-6E8A-4147-A177-3AD203B41FA5}">
                      <a16:colId xmlns:a16="http://schemas.microsoft.com/office/drawing/2014/main" val="3470001352"/>
                    </a:ext>
                  </a:extLst>
                </a:gridCol>
                <a:gridCol w="2116073">
                  <a:extLst>
                    <a:ext uri="{9D8B030D-6E8A-4147-A177-3AD203B41FA5}">
                      <a16:colId xmlns:a16="http://schemas.microsoft.com/office/drawing/2014/main" val="909583445"/>
                    </a:ext>
                  </a:extLst>
                </a:gridCol>
              </a:tblGrid>
              <a:tr h="552452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TAXES SUR LA VALEUR FONCIÈRE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Assiette d’application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Taux ( /100$)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Revenus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693975"/>
                  </a:ext>
                </a:extLst>
              </a:tr>
              <a:tr h="1135175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Taxe foncière générale résiduelle</a:t>
                      </a:r>
                    </a:p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(résidentielle et autres)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238 914 300 $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4400" b="1" dirty="0">
                          <a:solidFill>
                            <a:schemeClr val="tx1"/>
                          </a:solidFill>
                        </a:rPr>
                        <a:t>0.73$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/>
                          </a:solidFill>
                        </a:rPr>
                        <a:t>1  744 074 $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2615565"/>
                  </a:ext>
                </a:extLst>
              </a:tr>
              <a:tr h="1135175">
                <a:tc>
                  <a:txBody>
                    <a:bodyPr/>
                    <a:lstStyle/>
                    <a:p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Immeubles agricoles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81 288 200 $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4400" b="1" dirty="0">
                          <a:solidFill>
                            <a:schemeClr val="tx1"/>
                          </a:solidFill>
                        </a:rPr>
                        <a:t>0.68 $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/>
                          </a:solidFill>
                        </a:rPr>
                        <a:t>552 760 $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543642"/>
                  </a:ext>
                </a:extLst>
              </a:tr>
              <a:tr h="552452">
                <a:tc>
                  <a:txBody>
                    <a:bodyPr/>
                    <a:lstStyle/>
                    <a:p>
                      <a:r>
                        <a:rPr lang="fr-CA" b="1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320</a:t>
                      </a:r>
                      <a:r>
                        <a:rPr lang="fr-CA" baseline="0" dirty="0">
                          <a:solidFill>
                            <a:schemeClr val="tx1"/>
                          </a:solidFill>
                        </a:rPr>
                        <a:t> 202 500 $</a:t>
                      </a:r>
                      <a:endParaRPr lang="fr-CA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C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000" b="1" dirty="0">
                          <a:solidFill>
                            <a:schemeClr val="tx1"/>
                          </a:solidFill>
                        </a:rPr>
                        <a:t>2 296 834 $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18135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75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199" y="227718"/>
            <a:ext cx="10515600" cy="880579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63" y="72525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482470" y="355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4" y="1060410"/>
            <a:ext cx="10480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/>
              <a:t>REVENUS</a:t>
            </a:r>
          </a:p>
        </p:txBody>
      </p:sp>
      <p:graphicFrame>
        <p:nvGraphicFramePr>
          <p:cNvPr id="15" name="Tableau 15">
            <a:extLst>
              <a:ext uri="{FF2B5EF4-FFF2-40B4-BE49-F238E27FC236}">
                <a16:creationId xmlns:a16="http://schemas.microsoft.com/office/drawing/2014/main" id="{CDC687B3-B7FB-477B-B4D9-AEF12CF67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57282"/>
              </p:ext>
            </p:extLst>
          </p:nvPr>
        </p:nvGraphicFramePr>
        <p:xfrm>
          <a:off x="536711" y="1706741"/>
          <a:ext cx="11118575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35165">
                  <a:extLst>
                    <a:ext uri="{9D8B030D-6E8A-4147-A177-3AD203B41FA5}">
                      <a16:colId xmlns:a16="http://schemas.microsoft.com/office/drawing/2014/main" val="3970505713"/>
                    </a:ext>
                  </a:extLst>
                </a:gridCol>
                <a:gridCol w="2186122">
                  <a:extLst>
                    <a:ext uri="{9D8B030D-6E8A-4147-A177-3AD203B41FA5}">
                      <a16:colId xmlns:a16="http://schemas.microsoft.com/office/drawing/2014/main" val="3207465245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2357643513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1511876828"/>
                    </a:ext>
                  </a:extLst>
                </a:gridCol>
                <a:gridCol w="2054088">
                  <a:extLst>
                    <a:ext uri="{9D8B030D-6E8A-4147-A177-3AD203B41FA5}">
                      <a16:colId xmlns:a16="http://schemas.microsoft.com/office/drawing/2014/main" val="1730071849"/>
                    </a:ext>
                  </a:extLst>
                </a:gridCol>
              </a:tblGrid>
              <a:tr h="294786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ACTIVITÉ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ÉCART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ÉCART ($)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b="0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89691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Taxes foncières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2 271 895 $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24 939 $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2 296 834 $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509844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Services municipaux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372 988 $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10 %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43 452 $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416 440 $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21882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Activités de fonctionnement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136 814 $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-30 %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(41 414)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95 400 $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23809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Compensations tenant lieu de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0" dirty="0"/>
                        <a:t>4 471 $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-26 %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(1 171 )$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1" dirty="0"/>
                        <a:t>3 300 $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931539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Imposition de droits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94 200 $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300 $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94 500 $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114456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Amendes et pénalités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4 500 $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11 %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500 $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5 000 $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44964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Autres revenus d’intérêt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11 500 $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0 $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11 500 $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14446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Transferts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440 304 $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16 %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69 402 $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509 696 $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52811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/>
                        <a:t>TOTAL:</a:t>
                      </a:r>
                    </a:p>
                  </a:txBody>
                  <a:tcP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3 336 671 $</a:t>
                      </a:r>
                    </a:p>
                  </a:txBody>
                  <a:tcPr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3 %</a:t>
                      </a: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96 008$</a:t>
                      </a:r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3 432 670 $</a:t>
                      </a:r>
                    </a:p>
                  </a:txBody>
                  <a:tcP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1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76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199" y="227718"/>
            <a:ext cx="10515600" cy="880579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63" y="72525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482470" y="355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4" y="1060410"/>
            <a:ext cx="10480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/>
              <a:t>CHARGES</a:t>
            </a:r>
          </a:p>
        </p:txBody>
      </p:sp>
      <p:graphicFrame>
        <p:nvGraphicFramePr>
          <p:cNvPr id="9" name="Tableau 15">
            <a:extLst>
              <a:ext uri="{FF2B5EF4-FFF2-40B4-BE49-F238E27FC236}">
                <a16:creationId xmlns:a16="http://schemas.microsoft.com/office/drawing/2014/main" id="{862573B2-9D83-47D3-B801-877EE00582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248829"/>
              </p:ext>
            </p:extLst>
          </p:nvPr>
        </p:nvGraphicFramePr>
        <p:xfrm>
          <a:off x="447260" y="1594793"/>
          <a:ext cx="11297478" cy="50403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14068">
                  <a:extLst>
                    <a:ext uri="{9D8B030D-6E8A-4147-A177-3AD203B41FA5}">
                      <a16:colId xmlns:a16="http://schemas.microsoft.com/office/drawing/2014/main" val="3970505713"/>
                    </a:ext>
                  </a:extLst>
                </a:gridCol>
                <a:gridCol w="2186122">
                  <a:extLst>
                    <a:ext uri="{9D8B030D-6E8A-4147-A177-3AD203B41FA5}">
                      <a16:colId xmlns:a16="http://schemas.microsoft.com/office/drawing/2014/main" val="3207465245"/>
                    </a:ext>
                  </a:extLst>
                </a:gridCol>
                <a:gridCol w="1338470">
                  <a:extLst>
                    <a:ext uri="{9D8B030D-6E8A-4147-A177-3AD203B41FA5}">
                      <a16:colId xmlns:a16="http://schemas.microsoft.com/office/drawing/2014/main" val="2357643513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1511876828"/>
                    </a:ext>
                  </a:extLst>
                </a:gridCol>
                <a:gridCol w="2054088">
                  <a:extLst>
                    <a:ext uri="{9D8B030D-6E8A-4147-A177-3AD203B41FA5}">
                      <a16:colId xmlns:a16="http://schemas.microsoft.com/office/drawing/2014/main" val="1730071849"/>
                    </a:ext>
                  </a:extLst>
                </a:gridCol>
              </a:tblGrid>
              <a:tr h="468358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/>
                        <a:t>ACTIVITÉ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/>
                        <a:t>2020</a:t>
                      </a:r>
                      <a:endParaRPr lang="fr-CA" sz="2400" b="0" dirty="0"/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ÉCART (%)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ÉCART ($)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/>
                        <a:t>2021</a:t>
                      </a:r>
                      <a:endParaRPr lang="fr-CA" sz="2400" b="0" dirty="0"/>
                    </a:p>
                  </a:txBody>
                  <a:tcPr>
                    <a:solidFill>
                      <a:srgbClr val="E6A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89691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Gestion du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385 177 $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-10 %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(39 824)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345 352 $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509844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Gestion financière et 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365 561 $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4 %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/>
                        <a:t>13 525 $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379 086 $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21882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Sécurité publique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610 429 $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4 815 $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615 244 $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323809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400" b="0" dirty="0"/>
                        <a:t>474 566 $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-2 %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(10 936)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463 630 $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931539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Hygiène du milieu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859 649 $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7 %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58 913 $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918 562 $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114456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Santé et bien-être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1 917 $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109 %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2 083 $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4 000 $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44964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Aménagement, urbanisme et logement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144 097 $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- 9 %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(12 698)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131 400 $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214446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Loisirs et 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300 275 $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- 9 %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(26 880)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273 395 $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52811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r>
                        <a:rPr lang="fr-CA" sz="2000" dirty="0"/>
                        <a:t>Immobilisations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0" dirty="0"/>
                        <a:t>195 000 $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55 %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/>
                        <a:t>107 000 $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302 000 $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27085"/>
                  </a:ext>
                </a:extLst>
              </a:tr>
              <a:tr h="412387"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/>
                        <a:t>TOTAL: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3 336 671 $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3 %</a:t>
                      </a:r>
                    </a:p>
                  </a:txBody>
                  <a:tcPr anchor="ctr"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dirty="0"/>
                        <a:t>95 999 $</a:t>
                      </a:r>
                    </a:p>
                  </a:txBody>
                  <a:tcPr anchor="ctr">
                    <a:solidFill>
                      <a:srgbClr val="E6AF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A" sz="2400" b="1" dirty="0"/>
                        <a:t>3 432 670 $</a:t>
                      </a:r>
                    </a:p>
                  </a:txBody>
                  <a:tcPr>
                    <a:solidFill>
                      <a:srgbClr val="E6A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10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65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039605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9" y="123793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08974" y="2723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5" y="1408854"/>
            <a:ext cx="10480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IMMOBILISATIONS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6C693DB3-5CB2-4A58-8065-DFC6284DC6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2811173"/>
              </p:ext>
            </p:extLst>
          </p:nvPr>
        </p:nvGraphicFramePr>
        <p:xfrm>
          <a:off x="838199" y="2178295"/>
          <a:ext cx="9984383" cy="4196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16184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039605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9" y="123793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08974" y="2723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5" y="1408854"/>
            <a:ext cx="10480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INVESTISSEMENTS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86AF802-3F9C-477D-AE7C-8AC461686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286402"/>
              </p:ext>
            </p:extLst>
          </p:nvPr>
        </p:nvGraphicFramePr>
        <p:xfrm>
          <a:off x="583094" y="2292571"/>
          <a:ext cx="11025809" cy="2572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5483">
                  <a:extLst>
                    <a:ext uri="{9D8B030D-6E8A-4147-A177-3AD203B41FA5}">
                      <a16:colId xmlns:a16="http://schemas.microsoft.com/office/drawing/2014/main" val="675797625"/>
                    </a:ext>
                  </a:extLst>
                </a:gridCol>
                <a:gridCol w="1820326">
                  <a:extLst>
                    <a:ext uri="{9D8B030D-6E8A-4147-A177-3AD203B41FA5}">
                      <a16:colId xmlns:a16="http://schemas.microsoft.com/office/drawing/2014/main" val="627173506"/>
                    </a:ext>
                  </a:extLst>
                </a:gridCol>
              </a:tblGrid>
              <a:tr h="5144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u="none" strike="noStrike" dirty="0">
                          <a:effectLst/>
                        </a:rPr>
                        <a:t>Remplacement de l'aqueduc, rang de la Basse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u="none" strike="noStrike" dirty="0">
                          <a:effectLst/>
                        </a:rPr>
                        <a:t>390 500  $ 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628927"/>
                  </a:ext>
                </a:extLst>
              </a:tr>
              <a:tr h="5144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u="none" strike="noStrike" dirty="0">
                          <a:effectLst/>
                        </a:rPr>
                        <a:t>Réfection de la chaussée, rang de la Basse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u="none" strike="noStrike" dirty="0">
                          <a:effectLst/>
                        </a:rPr>
                        <a:t>196 500  $ 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0879820"/>
                  </a:ext>
                </a:extLst>
              </a:tr>
              <a:tr h="5144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u="none" strike="noStrike" dirty="0">
                          <a:effectLst/>
                        </a:rPr>
                        <a:t>Réfection de l'aqueduc, Montée Sainte-Victoire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u="none" strike="noStrike" dirty="0">
                          <a:effectLst/>
                        </a:rPr>
                        <a:t>1 900 000  $ 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8840539"/>
                  </a:ext>
                </a:extLst>
              </a:tr>
              <a:tr h="5144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u="none" strike="noStrike" dirty="0">
                          <a:effectLst/>
                        </a:rPr>
                        <a:t>Honoraires professionnels des projets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u="none" strike="noStrike" dirty="0">
                          <a:effectLst/>
                        </a:rPr>
                        <a:t>28 000  $ 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660044"/>
                  </a:ext>
                </a:extLst>
              </a:tr>
              <a:tr h="51440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b="1" u="none" strike="noStrike" dirty="0">
                          <a:effectLst/>
                        </a:rPr>
                        <a:t>Sous-Total:</a:t>
                      </a:r>
                      <a:endParaRPr lang="fr-CA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b="1" u="none" strike="noStrike" dirty="0">
                          <a:effectLst/>
                        </a:rPr>
                        <a:t>2 515 000  $ </a:t>
                      </a:r>
                      <a:endParaRPr lang="fr-CA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76908894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B24592B-E3D6-4618-AFEC-1B40DDEA2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235158"/>
              </p:ext>
            </p:extLst>
          </p:nvPr>
        </p:nvGraphicFramePr>
        <p:xfrm>
          <a:off x="570903" y="5096255"/>
          <a:ext cx="11025808" cy="1472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47654">
                  <a:extLst>
                    <a:ext uri="{9D8B030D-6E8A-4147-A177-3AD203B41FA5}">
                      <a16:colId xmlns:a16="http://schemas.microsoft.com/office/drawing/2014/main" val="1574165947"/>
                    </a:ext>
                  </a:extLst>
                </a:gridCol>
                <a:gridCol w="1778154">
                  <a:extLst>
                    <a:ext uri="{9D8B030D-6E8A-4147-A177-3AD203B41FA5}">
                      <a16:colId xmlns:a16="http://schemas.microsoft.com/office/drawing/2014/main" val="4067401731"/>
                    </a:ext>
                  </a:extLst>
                </a:gridCol>
              </a:tblGrid>
              <a:tr h="46745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u="none" strike="noStrike" dirty="0">
                          <a:effectLst/>
                        </a:rPr>
                        <a:t>Financement - TECQ 2019-2023: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u="none" strike="noStrike" dirty="0">
                          <a:effectLst/>
                        </a:rPr>
                        <a:t>1 246 912  $ 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12871138"/>
                  </a:ext>
                </a:extLst>
              </a:tr>
              <a:tr h="537285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  <a:r>
                        <a:rPr lang="fr-CA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d’aide à la voirie locale:</a:t>
                      </a:r>
                      <a:endParaRPr lang="fr-CA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15 000 $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57">
                <a:tc>
                  <a:txBody>
                    <a:bodyPr/>
                    <a:lstStyle/>
                    <a:p>
                      <a:pPr algn="l" fontAlgn="b"/>
                      <a:r>
                        <a:rPr lang="fr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Portion du financement à la charge de la Municipalité </a:t>
                      </a:r>
                      <a:r>
                        <a:rPr lang="fr-CA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(règlement d’emprunt)</a:t>
                      </a:r>
                      <a:endParaRPr lang="fr-CA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A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1 253 088 $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022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1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341082-411B-4AEC-91D6-3461C41756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65125"/>
            <a:ext cx="10515600" cy="1039605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/>
              <a:t>	</a:t>
            </a:r>
            <a:r>
              <a:rPr lang="fr-CA" dirty="0">
                <a:latin typeface="Monotype Corsiva" panose="03010101010201010101" pitchFamily="66" charset="0"/>
              </a:rPr>
              <a:t>Municipalité de Sainte-Victoire-de-Sorel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5AAF166-09B2-401F-BE60-3ED51645A622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769" y="123793"/>
            <a:ext cx="1056861" cy="1522268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EAE7246-F321-4D99-B08F-9AE362012D2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08974" y="272361"/>
            <a:ext cx="1219200" cy="1264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FF9E203-5C05-4DFC-8CCF-F63CE1BDEACD}"/>
              </a:ext>
            </a:extLst>
          </p:cNvPr>
          <p:cNvSpPr txBox="1"/>
          <p:nvPr/>
        </p:nvSpPr>
        <p:spPr>
          <a:xfrm>
            <a:off x="855895" y="1408854"/>
            <a:ext cx="10480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dirty="0"/>
              <a:t>FAITS SAILLANTS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B30540B-3B6B-45C2-9921-39D9FDF60285}"/>
              </a:ext>
            </a:extLst>
          </p:cNvPr>
          <p:cNvSpPr txBox="1"/>
          <p:nvPr/>
        </p:nvSpPr>
        <p:spPr>
          <a:xfrm>
            <a:off x="0" y="2178295"/>
            <a:ext cx="12191999" cy="769441"/>
          </a:xfrm>
          <a:prstGeom prst="rect">
            <a:avLst/>
          </a:prstGeom>
          <a:gradFill flip="none" rotWithShape="1">
            <a:gsLst>
              <a:gs pos="0">
                <a:srgbClr val="F8DA5C">
                  <a:tint val="66000"/>
                  <a:satMod val="160000"/>
                </a:srgbClr>
              </a:gs>
              <a:gs pos="50000">
                <a:srgbClr val="F8DA5C">
                  <a:tint val="44500"/>
                  <a:satMod val="160000"/>
                </a:srgbClr>
              </a:gs>
              <a:gs pos="100000">
                <a:srgbClr val="F8DA5C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CA" sz="4400" b="1" i="1" dirty="0">
                <a:solidFill>
                  <a:srgbClr val="00614A"/>
                </a:solidFill>
              </a:rPr>
              <a:t>Un budget axé sur les citoyens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D732BF77-2E6E-49BC-8D51-6DC5FE38D082}"/>
              </a:ext>
            </a:extLst>
          </p:cNvPr>
          <p:cNvGrpSpPr/>
          <p:nvPr/>
        </p:nvGrpSpPr>
        <p:grpSpPr>
          <a:xfrm>
            <a:off x="79513" y="2927800"/>
            <a:ext cx="11993217" cy="3657839"/>
            <a:chOff x="441738" y="2927799"/>
            <a:chExt cx="11286435" cy="3657839"/>
          </a:xfrm>
        </p:grpSpPr>
        <p:graphicFrame>
          <p:nvGraphicFramePr>
            <p:cNvPr id="5" name="Diagramme 4">
              <a:extLst>
                <a:ext uri="{FF2B5EF4-FFF2-40B4-BE49-F238E27FC236}">
                  <a16:creationId xmlns:a16="http://schemas.microsoft.com/office/drawing/2014/main" id="{3392D02E-7EDB-4CEC-8479-9AD3BDFEA4F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83378284"/>
                </p:ext>
              </p:extLst>
            </p:nvPr>
          </p:nvGraphicFramePr>
          <p:xfrm>
            <a:off x="441738" y="2927799"/>
            <a:ext cx="11286435" cy="365783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pic>
          <p:nvPicPr>
            <p:cNvPr id="10" name="Espace réservé du contenu 6">
              <a:extLst>
                <a:ext uri="{FF2B5EF4-FFF2-40B4-BE49-F238E27FC236}">
                  <a16:creationId xmlns:a16="http://schemas.microsoft.com/office/drawing/2014/main" id="{92924C58-035D-49A4-841F-AEB47F4B4844}"/>
                </a:ext>
              </a:extLst>
            </p:cNvPr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280" y="3299267"/>
              <a:ext cx="570416" cy="769441"/>
            </a:xfrm>
            <a:prstGeom prst="rect">
              <a:avLst/>
            </a:prstGeom>
          </p:spPr>
        </p:pic>
        <p:pic>
          <p:nvPicPr>
            <p:cNvPr id="11" name="Espace réservé du contenu 6">
              <a:extLst>
                <a:ext uri="{FF2B5EF4-FFF2-40B4-BE49-F238E27FC236}">
                  <a16:creationId xmlns:a16="http://schemas.microsoft.com/office/drawing/2014/main" id="{BA772FD2-ADCC-40D3-AD0D-C4C95E0A3A16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7488" y="4393735"/>
              <a:ext cx="570416" cy="769441"/>
            </a:xfrm>
            <a:prstGeom prst="rect">
              <a:avLst/>
            </a:prstGeom>
          </p:spPr>
        </p:pic>
        <p:pic>
          <p:nvPicPr>
            <p:cNvPr id="13" name="Espace réservé du contenu 6">
              <a:extLst>
                <a:ext uri="{FF2B5EF4-FFF2-40B4-BE49-F238E27FC236}">
                  <a16:creationId xmlns:a16="http://schemas.microsoft.com/office/drawing/2014/main" id="{5CBA57E0-90F4-4AED-8442-E24EAE615A7F}"/>
                </a:ext>
              </a:extLst>
            </p:cNvPr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280" y="5480504"/>
              <a:ext cx="570416" cy="7694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383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Point D'Interrogation, Note, Dupliquer, Demande">
            <a:extLst>
              <a:ext uri="{FF2B5EF4-FFF2-40B4-BE49-F238E27FC236}">
                <a16:creationId xmlns:a16="http://schemas.microsoft.com/office/drawing/2014/main" id="{981DBC65-D705-4DB1-90EE-F891DD3F8494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13" y="616720"/>
            <a:ext cx="9286374" cy="619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ous-titre 2">
            <a:extLst>
              <a:ext uri="{FF2B5EF4-FFF2-40B4-BE49-F238E27FC236}">
                <a16:creationId xmlns:a16="http://schemas.microsoft.com/office/drawing/2014/main" id="{E99014BD-7F3D-4976-90B2-7F06484ECCCC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314" y="221165"/>
            <a:ext cx="11484054" cy="2924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7200" b="1" dirty="0">
                <a:solidFill>
                  <a:srgbClr val="E34424"/>
                </a:solidFill>
              </a:rPr>
              <a:t>PÉRIODE DE QUESTIONS</a:t>
            </a:r>
            <a:endParaRPr lang="fr-CA" sz="3600" b="1" i="1" dirty="0"/>
          </a:p>
        </p:txBody>
      </p:sp>
      <p:pic>
        <p:nvPicPr>
          <p:cNvPr id="9" name="Espace réservé du contenu 6">
            <a:extLst>
              <a:ext uri="{FF2B5EF4-FFF2-40B4-BE49-F238E27FC236}">
                <a16:creationId xmlns:a16="http://schemas.microsoft.com/office/drawing/2014/main" id="{C1C5AD01-E775-49C7-B1FC-D4E46C08341D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758" y="4722691"/>
            <a:ext cx="1328928" cy="1914144"/>
          </a:xfrm>
        </p:spPr>
      </p:pic>
      <p:sp>
        <p:nvSpPr>
          <p:cNvPr id="10" name="Sous-titre 2">
            <a:extLst>
              <a:ext uri="{FF2B5EF4-FFF2-40B4-BE49-F238E27FC236}">
                <a16:creationId xmlns:a16="http://schemas.microsoft.com/office/drawing/2014/main" id="{2629D7DB-BCFB-4A75-AD92-ABBFEF07A79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40632" y="6083883"/>
            <a:ext cx="6657474" cy="5529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3600" i="1" dirty="0"/>
              <a:t>Merci de votre participation!</a:t>
            </a:r>
            <a:endParaRPr lang="fr-CA" sz="1400" i="1" dirty="0"/>
          </a:p>
        </p:txBody>
      </p:sp>
    </p:spTree>
    <p:extLst>
      <p:ext uri="{BB962C8B-B14F-4D97-AF65-F5344CB8AC3E}">
        <p14:creationId xmlns:p14="http://schemas.microsoft.com/office/powerpoint/2010/main" val="3420315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2607</TotalTime>
  <Words>534</Words>
  <Application>Microsoft Office PowerPoint</Application>
  <PresentationFormat>Grand écran</PresentationFormat>
  <Paragraphs>166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Monotype Corsiva</vt:lpstr>
      <vt:lpstr>Thème Office</vt:lpstr>
      <vt:lpstr>Présentation PowerPoint</vt:lpstr>
      <vt:lpstr> Municipalité de Sainte-Victoire-de-Sorel</vt:lpstr>
      <vt:lpstr> Municipalité de Sainte-Victoire-de-Sorel</vt:lpstr>
      <vt:lpstr> Municipalité de Sainte-Victoire-de-Sorel</vt:lpstr>
      <vt:lpstr> Municipalité de Sainte-Victoire-de-Sorel</vt:lpstr>
      <vt:lpstr> Municipalité de Sainte-Victoire-de-Sorel</vt:lpstr>
      <vt:lpstr> Municipalité de Sainte-Victoire-de-Sorel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Stéphanie Dumont</dc:creator>
  <cp:lastModifiedBy>Stéphanie Dumont</cp:lastModifiedBy>
  <cp:revision>118</cp:revision>
  <dcterms:created xsi:type="dcterms:W3CDTF">2019-11-18T13:53:17Z</dcterms:created>
  <dcterms:modified xsi:type="dcterms:W3CDTF">2020-12-02T02:42:47Z</dcterms:modified>
</cp:coreProperties>
</file>